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5" r:id="rId2"/>
    <p:sldId id="277" r:id="rId3"/>
    <p:sldId id="278" r:id="rId4"/>
    <p:sldId id="279" r:id="rId5"/>
    <p:sldId id="271" r:id="rId6"/>
    <p:sldId id="273" r:id="rId7"/>
    <p:sldId id="275" r:id="rId8"/>
    <p:sldId id="274" r:id="rId9"/>
    <p:sldId id="272" r:id="rId10"/>
    <p:sldId id="264" r:id="rId11"/>
    <p:sldId id="258" r:id="rId12"/>
    <p:sldId id="280" r:id="rId13"/>
    <p:sldId id="259" r:id="rId14"/>
    <p:sldId id="260" r:id="rId15"/>
    <p:sldId id="281" r:id="rId16"/>
    <p:sldId id="262" r:id="rId17"/>
    <p:sldId id="282"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820C92-A296-44D8-90F5-CC01C85C5AC6}" type="datetimeFigureOut">
              <a:rPr kumimoji="1" lang="ja-JP" altLang="en-US" smtClean="0"/>
              <a:pPr/>
              <a:t>2014/11/12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0AFC14-060D-4E40-87CC-A8A1B7BA9B5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17</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F0AFC14-060D-4E40-87CC-A8A1B7BA9B54}"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BD10D44-3836-42C5-B4FC-ECC2A5FBEA0F}" type="datetimeFigureOut">
              <a:rPr kumimoji="1" lang="ja-JP" altLang="en-US" smtClean="0"/>
              <a:pPr/>
              <a:t>2014/11/12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9E84DE6-D86E-4BA3-B952-CBF72AD653F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10D44-3836-42C5-B4FC-ECC2A5FBEA0F}" type="datetimeFigureOut">
              <a:rPr kumimoji="1" lang="ja-JP" altLang="en-US" smtClean="0"/>
              <a:pPr/>
              <a:t>2014/11/12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84DE6-D86E-4BA3-B952-CBF72AD653F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huffingtonpost.jp/autoblogjapan/traveling_b_6018776.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www.youtube.com/watch?feature=player_embedded&amp;v=Vdc3MFhj9r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kzYb68qXpD0"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cfr.org/interactives/GH_Vaccine_Ma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ln>
            <a:solidFill>
              <a:schemeClr val="accent1"/>
            </a:solidFill>
          </a:ln>
        </p:spPr>
        <p:txBody>
          <a:bodyPr/>
          <a:lstStyle/>
          <a:p>
            <a:r>
              <a:rPr kumimoji="1" lang="ja-JP" altLang="en-US" dirty="0" smtClean="0"/>
              <a:t>観光事業論　その他</a:t>
            </a:r>
            <a:endParaRPr kumimoji="1" lang="ja-JP" altLang="en-US" dirty="0"/>
          </a:p>
        </p:txBody>
      </p:sp>
      <p:sp>
        <p:nvSpPr>
          <p:cNvPr id="5" name="サブタイトル 4"/>
          <p:cNvSpPr>
            <a:spLocks noGrp="1"/>
          </p:cNvSpPr>
          <p:nvPr>
            <p:ph type="subTitle" idx="1"/>
          </p:nvPr>
        </p:nvSpPr>
        <p:spPr/>
        <p:txBody>
          <a:bodyPr/>
          <a:lstStyle/>
          <a:p>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85000"/>
                <a:lumOff val="15000"/>
              </a:schemeClr>
            </a:solidFill>
          </a:ln>
        </p:spPr>
        <p:txBody>
          <a:bodyPr/>
          <a:lstStyle/>
          <a:p>
            <a:r>
              <a:rPr lang="en-US" altLang="ja-JP" dirty="0" smtClean="0"/>
              <a:t>LTE</a:t>
            </a:r>
            <a:r>
              <a:rPr lang="ja-JP" altLang="en-US" dirty="0" smtClean="0"/>
              <a:t>の普及率、</a:t>
            </a:r>
            <a:r>
              <a:rPr lang="en-US" altLang="ja-JP" dirty="0" smtClean="0"/>
              <a:t> </a:t>
            </a:r>
            <a:r>
              <a:rPr lang="en-US" altLang="ja-JP" dirty="0" err="1" smtClean="0"/>
              <a:t>Wifi</a:t>
            </a:r>
            <a:r>
              <a:rPr lang="ja-JP" altLang="en-US" dirty="0" smtClean="0"/>
              <a:t>のニーズ</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20000"/>
          </a:bodyPr>
          <a:lstStyle/>
          <a:p>
            <a:r>
              <a:rPr lang="ja-JP" altLang="en-US" dirty="0" smtClean="0"/>
              <a:t>日本では</a:t>
            </a:r>
            <a:r>
              <a:rPr lang="en-US" altLang="ja-JP" dirty="0" smtClean="0">
                <a:solidFill>
                  <a:srgbClr val="FF0000"/>
                </a:solidFill>
              </a:rPr>
              <a:t>LTE</a:t>
            </a:r>
            <a:r>
              <a:rPr lang="ja-JP" altLang="en-US" dirty="0" smtClean="0">
                <a:solidFill>
                  <a:srgbClr val="FF0000"/>
                </a:solidFill>
              </a:rPr>
              <a:t>の普及率が高い</a:t>
            </a:r>
            <a:r>
              <a:rPr lang="ja-JP" altLang="en-US" dirty="0" smtClean="0"/>
              <a:t>、定額で利用できる。だから、フリー</a:t>
            </a:r>
            <a:r>
              <a:rPr lang="en-US" altLang="ja-JP" dirty="0" err="1" smtClean="0"/>
              <a:t>Wifi</a:t>
            </a:r>
            <a:r>
              <a:rPr lang="ja-JP" altLang="en-US" dirty="0" smtClean="0"/>
              <a:t>のニーズがほとんどない</a:t>
            </a:r>
            <a:r>
              <a:rPr lang="ja-JP" altLang="en-US" dirty="0" smtClean="0"/>
              <a:t>。</a:t>
            </a:r>
            <a:endParaRPr lang="en-US" altLang="ja-JP" dirty="0" smtClean="0"/>
          </a:p>
          <a:p>
            <a:r>
              <a:rPr lang="en-US" altLang="ja-JP" dirty="0" err="1" smtClean="0"/>
              <a:t>Wifi</a:t>
            </a:r>
            <a:r>
              <a:rPr lang="ja-JP" altLang="en-US" dirty="0" smtClean="0"/>
              <a:t>スポットの普及率は</a:t>
            </a:r>
            <a:r>
              <a:rPr lang="en-US" altLang="ja-JP" dirty="0" smtClean="0"/>
              <a:t>3G</a:t>
            </a:r>
            <a:r>
              <a:rPr lang="ja-JP" altLang="en-US" dirty="0" smtClean="0"/>
              <a:t>や</a:t>
            </a:r>
            <a:r>
              <a:rPr lang="en-US" altLang="ja-JP" dirty="0" smtClean="0"/>
              <a:t>LTE</a:t>
            </a:r>
            <a:r>
              <a:rPr lang="ja-JP" altLang="en-US" dirty="0" smtClean="0"/>
              <a:t>の普及率と反比例にある。日本ではソフトバンクの</a:t>
            </a:r>
            <a:r>
              <a:rPr lang="en-US" altLang="ja-JP" dirty="0" err="1" smtClean="0"/>
              <a:t>Wifi</a:t>
            </a:r>
            <a:r>
              <a:rPr lang="ja-JP" altLang="en-US" dirty="0" smtClean="0"/>
              <a:t>スポットが一番多い。携帯の基地</a:t>
            </a:r>
            <a:r>
              <a:rPr lang="ja-JP" altLang="en-US" dirty="0" err="1" smtClean="0"/>
              <a:t>局よりと</a:t>
            </a:r>
            <a:r>
              <a:rPr lang="en-US" altLang="ja-JP" dirty="0" err="1" smtClean="0"/>
              <a:t>Wifi</a:t>
            </a:r>
            <a:r>
              <a:rPr lang="ja-JP" altLang="en-US" dirty="0" smtClean="0"/>
              <a:t>アンテナのほうが安く設置</a:t>
            </a:r>
            <a:r>
              <a:rPr lang="ja-JP" altLang="en-US" dirty="0" smtClean="0"/>
              <a:t>できる。 無料</a:t>
            </a:r>
            <a:r>
              <a:rPr lang="ja-JP" altLang="en-US" dirty="0" smtClean="0"/>
              <a:t>で利用</a:t>
            </a:r>
            <a:r>
              <a:rPr lang="ja-JP" altLang="en-US" dirty="0" smtClean="0"/>
              <a:t>すること</a:t>
            </a:r>
            <a:r>
              <a:rPr lang="ja-JP" altLang="en-US" dirty="0" smtClean="0"/>
              <a:t>は、費用が別のものに転嫁</a:t>
            </a:r>
            <a:r>
              <a:rPr lang="ja-JP" altLang="en-US" dirty="0" smtClean="0"/>
              <a:t>されている。</a:t>
            </a:r>
            <a:endParaRPr lang="en-US" altLang="ja-JP" dirty="0" smtClean="0"/>
          </a:p>
          <a:p>
            <a:r>
              <a:rPr lang="ja-JP" altLang="en-US" dirty="0" smtClean="0"/>
              <a:t>カフェ</a:t>
            </a:r>
            <a:r>
              <a:rPr lang="ja-JP" altLang="en-US" dirty="0" smtClean="0"/>
              <a:t>の場合はコーヒー代</a:t>
            </a:r>
            <a:r>
              <a:rPr lang="ja-JP" altLang="en-US" dirty="0" smtClean="0"/>
              <a:t>。</a:t>
            </a:r>
            <a:r>
              <a:rPr lang="en-US" altLang="ja-JP" dirty="0" err="1" smtClean="0"/>
              <a:t>Wifi</a:t>
            </a:r>
            <a:r>
              <a:rPr lang="ja-JP" altLang="en-US" dirty="0" smtClean="0"/>
              <a:t>があることで顧客が増える</a:t>
            </a:r>
            <a:r>
              <a:rPr lang="ja-JP" altLang="en-US" dirty="0" smtClean="0"/>
              <a:t>かという</a:t>
            </a:r>
            <a:r>
              <a:rPr lang="ja-JP" altLang="en-US" dirty="0" smtClean="0"/>
              <a:t>と、そういうユーザーは決して多くない</a:t>
            </a:r>
            <a:r>
              <a:rPr lang="ja-JP" altLang="en-US" dirty="0" smtClean="0"/>
              <a:t>。</a:t>
            </a:r>
            <a:endParaRPr lang="en-US" altLang="ja-JP" dirty="0" smtClean="0"/>
          </a:p>
          <a:p>
            <a:r>
              <a:rPr lang="ja-JP" altLang="en-US" dirty="0" smtClean="0"/>
              <a:t> </a:t>
            </a:r>
            <a:r>
              <a:rPr lang="ja-JP" altLang="en-US" dirty="0" smtClean="0"/>
              <a:t>オリンピックに向けて対応するのはプリペイド</a:t>
            </a:r>
            <a:r>
              <a:rPr lang="en-US" altLang="ja-JP" dirty="0" smtClean="0"/>
              <a:t>SIM</a:t>
            </a:r>
            <a:r>
              <a:rPr lang="ja-JP" altLang="en-US" dirty="0" smtClean="0"/>
              <a:t>の販売ルールの整備。</a:t>
            </a:r>
            <a:r>
              <a:rPr lang="en-US" altLang="ja-JP" dirty="0" smtClean="0"/>
              <a:t>SIM</a:t>
            </a:r>
            <a:r>
              <a:rPr lang="ja-JP" altLang="en-US" dirty="0" smtClean="0"/>
              <a:t>売った方が絶対便利</a:t>
            </a:r>
            <a:r>
              <a:rPr lang="ja-JP" altLang="en-US" dirty="0" smtClean="0"/>
              <a:t>。</a:t>
            </a:r>
            <a:endParaRPr lang="en-US" altLang="ja-JP" dirty="0" smtClean="0"/>
          </a:p>
          <a:p>
            <a:r>
              <a:rPr lang="ja-JP" altLang="en-US" dirty="0" smtClean="0"/>
              <a:t>日本</a:t>
            </a:r>
            <a:r>
              <a:rPr lang="ja-JP" altLang="en-US" dirty="0" smtClean="0"/>
              <a:t>のモバイルネットワークの素晴らしさをわかってもらえる。あと、電波法改正。外国人が持ってるスマホは厳密には</a:t>
            </a:r>
            <a:r>
              <a:rPr lang="ja-JP" altLang="en-US" dirty="0" smtClean="0"/>
              <a:t>違法</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normAutofit fontScale="90000"/>
          </a:bodyPr>
          <a:lstStyle/>
          <a:p>
            <a:r>
              <a:rPr kumimoji="1" lang="ja-JP" altLang="en-US" dirty="0" smtClean="0"/>
              <a:t>ビジネスモデルを築き上げた伊勢講</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ja-JP" dirty="0" smtClean="0">
                <a:solidFill>
                  <a:srgbClr val="FF0000"/>
                </a:solidFill>
              </a:rPr>
              <a:t>御師</a:t>
            </a:r>
            <a:r>
              <a:rPr lang="ja-JP" altLang="ja-JP" dirty="0" smtClean="0"/>
              <a:t>が産業の大神である</a:t>
            </a:r>
            <a:r>
              <a:rPr lang="en-US" altLang="ja-JP" u="sng" dirty="0" err="1" smtClean="0"/>
              <a:t>豊受大御神</a:t>
            </a:r>
            <a:r>
              <a:rPr lang="ja-JP" altLang="ja-JP" dirty="0" smtClean="0"/>
              <a:t>を</a:t>
            </a:r>
            <a:r>
              <a:rPr lang="ja-JP" altLang="ja-JP" dirty="0" smtClean="0"/>
              <a:t>、農民に広めたのがお蔭参りのきっかけである</a:t>
            </a:r>
            <a:r>
              <a:rPr lang="ja-JP" altLang="ja-JP" dirty="0" smtClean="0"/>
              <a:t>。</a:t>
            </a:r>
            <a:endParaRPr lang="en-US" altLang="ja-JP" dirty="0" smtClean="0"/>
          </a:p>
          <a:p>
            <a:r>
              <a:rPr lang="ja-JP" altLang="ja-JP" dirty="0" smtClean="0"/>
              <a:t>御師</a:t>
            </a:r>
            <a:r>
              <a:rPr lang="ja-JP" altLang="ja-JP" dirty="0" smtClean="0"/>
              <a:t>は数名ずつのグループに分かれて各地に散らばり、農村部で</a:t>
            </a:r>
            <a:r>
              <a:rPr lang="en-US" altLang="ja-JP" u="sng" dirty="0" err="1" smtClean="0"/>
              <a:t>伊勢暦</a:t>
            </a:r>
            <a:r>
              <a:rPr lang="ja-JP" altLang="ja-JP" dirty="0" smtClean="0"/>
              <a:t>を配ったり、豊作祈願を行ったりして、その年に収穫された</a:t>
            </a:r>
            <a:r>
              <a:rPr lang="en-US" altLang="ja-JP" u="sng" dirty="0" smtClean="0"/>
              <a:t>米</a:t>
            </a:r>
            <a:r>
              <a:rPr lang="ja-JP" altLang="ja-JP" dirty="0" smtClean="0"/>
              <a:t>を初穂料として受け取る事で</a:t>
            </a:r>
            <a:r>
              <a:rPr lang="ja-JP" altLang="ja-JP" dirty="0" smtClean="0"/>
              <a:t>生計。</a:t>
            </a:r>
            <a:endParaRPr lang="en-US" altLang="ja-JP" dirty="0" smtClean="0"/>
          </a:p>
          <a:p>
            <a:r>
              <a:rPr lang="ja-JP" altLang="ja-JP" dirty="0" smtClean="0"/>
              <a:t>伊勢</a:t>
            </a:r>
            <a:r>
              <a:rPr lang="ja-JP" altLang="ja-JP" dirty="0" smtClean="0"/>
              <a:t>神宮の神田には全国から稲穂の種が集まり、参宮した農民は</a:t>
            </a:r>
            <a:r>
              <a:rPr lang="ja-JP" altLang="ja-JP" dirty="0" smtClean="0">
                <a:solidFill>
                  <a:srgbClr val="FF0000"/>
                </a:solidFill>
              </a:rPr>
              <a:t>品種改良</a:t>
            </a:r>
            <a:r>
              <a:rPr lang="ja-JP" altLang="ja-JP" dirty="0" smtClean="0"/>
              <a:t>された新種の種を持ち帰った</a:t>
            </a:r>
            <a:r>
              <a:rPr lang="ja-JP" altLang="ja-JP" dirty="0" smtClean="0"/>
              <a:t>。</a:t>
            </a:r>
            <a:endParaRPr lang="en-US" altLang="ja-JP"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6669360"/>
          </a:xfrm>
        </p:spPr>
        <p:txBody>
          <a:bodyPr>
            <a:normAutofit fontScale="85000" lnSpcReduction="20000"/>
          </a:bodyPr>
          <a:lstStyle/>
          <a:p>
            <a:r>
              <a:rPr lang="en-US" altLang="ja-JP" u="sng" dirty="0" err="1" smtClean="0"/>
              <a:t>江戸時代</a:t>
            </a:r>
            <a:r>
              <a:rPr lang="ja-JP" altLang="ja-JP" dirty="0" smtClean="0"/>
              <a:t>も中頃になると、農業技術の進歩により、農家の中に現金収入を得られる者が増え、新たな知識や見聞、物品を求めて旅をしようと思い立つ者が現れるようになった。</a:t>
            </a:r>
            <a:endParaRPr lang="en-US" altLang="ja-JP" dirty="0" smtClean="0"/>
          </a:p>
          <a:p>
            <a:r>
              <a:rPr lang="ja-JP" altLang="ja-JP" dirty="0" smtClean="0"/>
              <a:t>しかし</a:t>
            </a:r>
            <a:r>
              <a:rPr lang="ja-JP" altLang="ja-JP" dirty="0" smtClean="0"/>
              <a:t>、</a:t>
            </a:r>
            <a:r>
              <a:rPr lang="ja-JP" altLang="ja-JP" dirty="0" smtClean="0">
                <a:solidFill>
                  <a:srgbClr val="FF0000"/>
                </a:solidFill>
              </a:rPr>
              <a:t>農民の移動に規制</a:t>
            </a:r>
            <a:r>
              <a:rPr lang="ja-JP" altLang="ja-JP" dirty="0" smtClean="0"/>
              <a:t>があった江戸時代に旅をするにはそれなりの理由が必要で、その口実として</a:t>
            </a:r>
            <a:r>
              <a:rPr lang="ja-JP" altLang="ja-JP" dirty="0" smtClean="0">
                <a:solidFill>
                  <a:srgbClr val="FF0000"/>
                </a:solidFill>
              </a:rPr>
              <a:t>伊勢神宮参詣という名目</a:t>
            </a:r>
            <a:r>
              <a:rPr lang="ja-JP" altLang="ja-JP" dirty="0" smtClean="0"/>
              <a:t>が使われるようになった</a:t>
            </a:r>
            <a:r>
              <a:rPr lang="ja-JP" altLang="ja-JP" dirty="0" smtClean="0"/>
              <a:t>。</a:t>
            </a:r>
            <a:endParaRPr lang="en-US" altLang="ja-JP" dirty="0" smtClean="0"/>
          </a:p>
          <a:p>
            <a:r>
              <a:rPr lang="ja-JP" altLang="ja-JP" dirty="0" smtClean="0"/>
              <a:t>当時</a:t>
            </a:r>
            <a:r>
              <a:rPr lang="ja-JP" altLang="ja-JP" dirty="0" smtClean="0"/>
              <a:t>、他藩の領地を通るために必要不可欠な</a:t>
            </a:r>
            <a:r>
              <a:rPr lang="en-US" altLang="ja-JP" u="sng" dirty="0" err="1" smtClean="0"/>
              <a:t>通行手形</a:t>
            </a:r>
            <a:r>
              <a:rPr lang="ja-JP" altLang="ja-JP" dirty="0" smtClean="0"/>
              <a:t>の発行には厳しい制限があったが、伊勢神宮参詣を目的とする旅についてはほぼ無条件で通行手形を発行してもらえたためである（この他にも、</a:t>
            </a:r>
            <a:r>
              <a:rPr lang="en-US" altLang="ja-JP" u="sng" dirty="0" err="1" smtClean="0">
                <a:solidFill>
                  <a:srgbClr val="FF0000"/>
                </a:solidFill>
              </a:rPr>
              <a:t>善光寺</a:t>
            </a:r>
            <a:r>
              <a:rPr lang="ja-JP" altLang="ja-JP" dirty="0" smtClean="0">
                <a:solidFill>
                  <a:srgbClr val="FF0000"/>
                </a:solidFill>
              </a:rPr>
              <a:t>参詣や</a:t>
            </a:r>
            <a:r>
              <a:rPr lang="en-US" altLang="ja-JP" u="sng" dirty="0" err="1" smtClean="0">
                <a:solidFill>
                  <a:srgbClr val="FF0000"/>
                </a:solidFill>
              </a:rPr>
              <a:t>日光東照宮</a:t>
            </a:r>
            <a:r>
              <a:rPr lang="ja-JP" altLang="ja-JP" dirty="0" smtClean="0">
                <a:solidFill>
                  <a:srgbClr val="FF0000"/>
                </a:solidFill>
              </a:rPr>
              <a:t>参詣</a:t>
            </a:r>
            <a:r>
              <a:rPr lang="ja-JP" altLang="ja-JP" dirty="0" smtClean="0"/>
              <a:t>など、寺社参詣目的の旅についてはおおむね通行手形の発行が認められていた。通行手形の発行は、在住地の</a:t>
            </a:r>
            <a:r>
              <a:rPr lang="en-US" altLang="ja-JP" u="sng" dirty="0" err="1" smtClean="0"/>
              <a:t>町役人</a:t>
            </a:r>
            <a:r>
              <a:rPr lang="ja-JP" altLang="ja-JP" dirty="0" smtClean="0"/>
              <a:t>・</a:t>
            </a:r>
            <a:r>
              <a:rPr lang="en-US" altLang="ja-JP" u="sng" dirty="0" err="1" smtClean="0"/>
              <a:t>村役人</a:t>
            </a:r>
            <a:r>
              <a:rPr lang="ja-JP" altLang="ja-JP" dirty="0" smtClean="0"/>
              <a:t>など</a:t>
            </a:r>
            <a:r>
              <a:rPr lang="en-US" altLang="ja-JP" u="sng" dirty="0" err="1" smtClean="0"/>
              <a:t>集落</a:t>
            </a:r>
            <a:r>
              <a:rPr lang="ja-JP" altLang="ja-JP" dirty="0" smtClean="0"/>
              <a:t>の代表者または</a:t>
            </a:r>
            <a:r>
              <a:rPr lang="en-US" altLang="ja-JP" u="sng" dirty="0" err="1" smtClean="0"/>
              <a:t>菩提寺</a:t>
            </a:r>
            <a:r>
              <a:rPr lang="ja-JP" altLang="ja-JP" dirty="0" smtClean="0"/>
              <a:t>に申請した）。この口実には、御師が各地の農民に対して伊勢神宮参詣の勧誘活動を行っていたことも理由になっていたようである</a:t>
            </a:r>
            <a:r>
              <a:rPr lang="ja-JP" altLang="ja-JP" dirty="0" smtClean="0"/>
              <a:t>。</a:t>
            </a:r>
            <a:endParaRPr lang="en-US" altLang="ja-JP" dirty="0" smtClean="0"/>
          </a:p>
          <a:p>
            <a:r>
              <a:rPr lang="ja-JP" altLang="en-US" dirty="0" smtClean="0"/>
              <a:t>現代の</a:t>
            </a:r>
            <a:r>
              <a:rPr lang="ja-JP" altLang="ja-JP" dirty="0" smtClean="0"/>
              <a:t>ビザ</a:t>
            </a:r>
            <a:r>
              <a:rPr lang="ja-JP" altLang="ja-JP" dirty="0" smtClean="0"/>
              <a:t>解禁</a:t>
            </a:r>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332656"/>
            <a:ext cx="8229600" cy="6525344"/>
          </a:xfrm>
        </p:spPr>
        <p:txBody>
          <a:bodyPr>
            <a:normAutofit fontScale="70000" lnSpcReduction="20000"/>
          </a:bodyPr>
          <a:lstStyle/>
          <a:p>
            <a:r>
              <a:rPr lang="ja-JP" altLang="ja-JP" dirty="0" smtClean="0"/>
              <a:t>こうして</a:t>
            </a:r>
            <a:r>
              <a:rPr lang="en-US" altLang="ja-JP" u="sng" dirty="0" err="1" smtClean="0"/>
              <a:t>伊勢</a:t>
            </a:r>
            <a:r>
              <a:rPr lang="ja-JP" altLang="ja-JP" dirty="0" smtClean="0"/>
              <a:t>に旅立った者は、</a:t>
            </a:r>
            <a:r>
              <a:rPr lang="en-US" altLang="ja-JP" u="sng" dirty="0" err="1" smtClean="0"/>
              <a:t>伊勢</a:t>
            </a:r>
            <a:r>
              <a:rPr lang="ja-JP" altLang="ja-JP" dirty="0" smtClean="0"/>
              <a:t>滞在時に大抵、自分達の集落を担当している御師のお世話になっていた。御師は伊勢参拝に来る人をもてなすため、自分の家で</a:t>
            </a:r>
            <a:r>
              <a:rPr lang="en-US" altLang="ja-JP" u="sng" dirty="0" err="1" smtClean="0"/>
              <a:t>宿屋</a:t>
            </a:r>
            <a:r>
              <a:rPr lang="ja-JP" altLang="ja-JP" dirty="0" smtClean="0"/>
              <a:t>を経営している事が多かった。御師の宿屋では盛装した御師によって豪華な食器に載った</a:t>
            </a:r>
            <a:r>
              <a:rPr lang="en-US" altLang="ja-JP" u="sng" dirty="0" err="1" smtClean="0"/>
              <a:t>伊勢</a:t>
            </a:r>
            <a:r>
              <a:rPr lang="ja-JP" altLang="ja-JP" dirty="0" smtClean="0"/>
              <a:t>や</a:t>
            </a:r>
            <a:r>
              <a:rPr lang="en-US" altLang="ja-JP" u="sng" dirty="0" err="1" smtClean="0"/>
              <a:t>松坂</a:t>
            </a:r>
            <a:r>
              <a:rPr lang="ja-JP" altLang="ja-JP" dirty="0" smtClean="0"/>
              <a:t>の山海の珍味などの豪勢な料理や歌舞でもてなし、農民が住んでいる所では使ったことがないような</a:t>
            </a:r>
            <a:r>
              <a:rPr lang="en-US" altLang="ja-JP" u="sng" dirty="0" smtClean="0"/>
              <a:t>絹</a:t>
            </a:r>
            <a:r>
              <a:rPr lang="ja-JP" altLang="ja-JP" dirty="0" smtClean="0"/>
              <a:t>の</a:t>
            </a:r>
            <a:r>
              <a:rPr lang="en-US" altLang="ja-JP" u="sng" dirty="0" err="1" smtClean="0"/>
              <a:t>布団</a:t>
            </a:r>
            <a:r>
              <a:rPr lang="ja-JP" altLang="ja-JP" dirty="0" smtClean="0"/>
              <a:t>に寝かせる、など、参拝者を飽きさせないもてなしを行った。また、伊勢神宮や伊勢観光のガイドも勤め、参拝の作法を教えたり、伊勢の名所や歓楽街を案内して回った。この時、</a:t>
            </a:r>
            <a:r>
              <a:rPr lang="en-US" altLang="ja-JP" u="sng" dirty="0" err="1" smtClean="0"/>
              <a:t>豊受大御神</a:t>
            </a:r>
            <a:r>
              <a:rPr lang="ja-JP" altLang="ja-JP" dirty="0" smtClean="0"/>
              <a:t>が祀られている外宮を先に参拝し</a:t>
            </a:r>
            <a:r>
              <a:rPr lang="en-US" altLang="ja-JP" u="sng" dirty="0" err="1" smtClean="0"/>
              <a:t>天照大御神</a:t>
            </a:r>
            <a:r>
              <a:rPr lang="ja-JP" altLang="ja-JP" dirty="0" smtClean="0"/>
              <a:t>が祀られている本殿の内宮へ向かうしきたりで、</a:t>
            </a:r>
            <a:r>
              <a:rPr lang="en-US" altLang="ja-JP" u="sng" dirty="0" err="1" smtClean="0"/>
              <a:t>外宮先祭</a:t>
            </a:r>
            <a:r>
              <a:rPr lang="ja-JP" altLang="ja-JP" dirty="0" smtClean="0"/>
              <a:t>という。</a:t>
            </a:r>
          </a:p>
          <a:p>
            <a:r>
              <a:rPr lang="ja-JP" altLang="ja-JP" dirty="0" smtClean="0"/>
              <a:t>お蔭参りに行く者はその者が属する集落の代表として集落から集められたお金で伊勢に赴いたため、手ぶらで帰ってくる事がはばかられた。また、当時、最新情報の発信地であったお伊勢さんで知識や技術、流行などを知り見聞を広げるための旅でもあった。お蔭参りから帰ってきた者によって、最新の</a:t>
            </a:r>
            <a:r>
              <a:rPr lang="en-US" altLang="ja-JP" u="sng" dirty="0" err="1" smtClean="0"/>
              <a:t>ファッション</a:t>
            </a:r>
            <a:r>
              <a:rPr lang="ja-JP" altLang="ja-JP" dirty="0" smtClean="0"/>
              <a:t>（例：最新の織物の柄）や</a:t>
            </a:r>
            <a:r>
              <a:rPr lang="en-US" altLang="ja-JP" u="sng" dirty="0" err="1" smtClean="0"/>
              <a:t>農具</a:t>
            </a:r>
            <a:r>
              <a:rPr lang="ja-JP" altLang="ja-JP" dirty="0" smtClean="0"/>
              <a:t>（例：新しい品種の農作物がもたらされる。</a:t>
            </a:r>
            <a:r>
              <a:rPr lang="en-US" altLang="ja-JP" u="sng" dirty="0" smtClean="0"/>
              <a:t>箕</a:t>
            </a:r>
            <a:r>
              <a:rPr lang="ja-JP" altLang="ja-JP" dirty="0" smtClean="0"/>
              <a:t>に代わって、手動式風車でおこした風で籾を選別する唐箕が広まる）、音楽や芸能（伊勢音頭に起源を持つ歌舞が各地に広まる）が、実際の品物や口頭、紙に書いた旅の記録によって各地に伝わった。</a:t>
            </a:r>
          </a:p>
          <a:p>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国家神道に潰された伊勢講</a:t>
            </a:r>
            <a:endParaRPr kumimoji="1" lang="ja-JP" altLang="en-US" dirty="0"/>
          </a:p>
        </p:txBody>
      </p:sp>
      <p:sp>
        <p:nvSpPr>
          <p:cNvPr id="3" name="コンテンツ プレースホルダ 2"/>
          <p:cNvSpPr>
            <a:spLocks noGrp="1"/>
          </p:cNvSpPr>
          <p:nvPr>
            <p:ph idx="1"/>
          </p:nvPr>
        </p:nvSpPr>
        <p:spPr>
          <a:xfrm>
            <a:off x="457200" y="1600200"/>
            <a:ext cx="8229600" cy="4061048"/>
          </a:xfrm>
        </p:spPr>
        <p:txBody>
          <a:bodyPr>
            <a:normAutofit/>
          </a:bodyPr>
          <a:lstStyle/>
          <a:p>
            <a:r>
              <a:rPr lang="en-US" altLang="ja-JP" dirty="0" err="1" smtClean="0"/>
              <a:t>江戸時代</a:t>
            </a:r>
            <a:r>
              <a:rPr lang="ja-JP" altLang="ja-JP" dirty="0" err="1" smtClean="0"/>
              <a:t>には</a:t>
            </a:r>
            <a:r>
              <a:rPr lang="en-US" altLang="ja-JP" dirty="0" err="1" smtClean="0"/>
              <a:t>百姓</a:t>
            </a:r>
            <a:r>
              <a:rPr lang="ja-JP" altLang="ja-JP" dirty="0" smtClean="0"/>
              <a:t>と</a:t>
            </a:r>
            <a:r>
              <a:rPr lang="en-US" altLang="ja-JP" dirty="0" err="1" smtClean="0"/>
              <a:t>神職</a:t>
            </a:r>
            <a:r>
              <a:rPr lang="ja-JP" altLang="ja-JP" dirty="0" smtClean="0"/>
              <a:t>の中間の</a:t>
            </a:r>
            <a:r>
              <a:rPr lang="ja-JP" altLang="ja-JP" b="1" dirty="0" smtClean="0"/>
              <a:t>身分</a:t>
            </a:r>
            <a:r>
              <a:rPr lang="ja-JP" altLang="ja-JP" dirty="0" smtClean="0"/>
              <a:t>とされ、経済の安定により庶民の間で寺社</a:t>
            </a:r>
            <a:r>
              <a:rPr lang="ja-JP" altLang="ja-JP" dirty="0" err="1" smtClean="0"/>
              <a:t>詣りが</a:t>
            </a:r>
            <a:r>
              <a:rPr lang="ja-JP" altLang="ja-JP" dirty="0" smtClean="0"/>
              <a:t>信仰と遊興の側面を併せ持つようになっていく中で、</a:t>
            </a:r>
            <a:r>
              <a:rPr lang="en-US" altLang="ja-JP" dirty="0" err="1" smtClean="0"/>
              <a:t>伊勢</a:t>
            </a:r>
            <a:r>
              <a:rPr lang="ja-JP" altLang="ja-JP" dirty="0" smtClean="0"/>
              <a:t>・</a:t>
            </a:r>
            <a:r>
              <a:rPr lang="en-US" altLang="ja-JP" dirty="0" err="1" smtClean="0"/>
              <a:t>富士</a:t>
            </a:r>
            <a:r>
              <a:rPr lang="ja-JP" altLang="ja-JP" dirty="0" smtClean="0"/>
              <a:t>を中心に</a:t>
            </a:r>
            <a:r>
              <a:rPr lang="en-US" altLang="ja-JP" dirty="0" err="1" smtClean="0">
                <a:solidFill>
                  <a:srgbClr val="FF0000"/>
                </a:solidFill>
              </a:rPr>
              <a:t>出雲</a:t>
            </a:r>
            <a:r>
              <a:rPr lang="ja-JP" altLang="ja-JP" dirty="0" smtClean="0">
                <a:solidFill>
                  <a:srgbClr val="FF0000"/>
                </a:solidFill>
              </a:rPr>
              <a:t>・</a:t>
            </a:r>
            <a:r>
              <a:rPr lang="en-US" altLang="ja-JP" dirty="0" err="1" smtClean="0">
                <a:solidFill>
                  <a:srgbClr val="FF0000"/>
                </a:solidFill>
              </a:rPr>
              <a:t>津島</a:t>
            </a:r>
            <a:r>
              <a:rPr lang="ja-JP" altLang="ja-JP" dirty="0" smtClean="0"/>
              <a:t>など多くの神社で御師の制度が発達した</a:t>
            </a:r>
            <a:r>
              <a:rPr lang="ja-JP" altLang="ja-JP" dirty="0" smtClean="0"/>
              <a:t>。</a:t>
            </a:r>
            <a:endParaRPr lang="en-US" altLang="ja-JP" dirty="0" smtClean="0"/>
          </a:p>
          <a:p>
            <a:r>
              <a:rPr lang="ja-JP" altLang="ja-JP" dirty="0" smtClean="0"/>
              <a:t>特</a:t>
            </a:r>
            <a:r>
              <a:rPr lang="ja-JP" altLang="ja-JP" dirty="0" smtClean="0"/>
              <a:t>に</a:t>
            </a:r>
            <a:r>
              <a:rPr lang="ja-JP" altLang="ja-JP" dirty="0" smtClean="0">
                <a:solidFill>
                  <a:srgbClr val="FF0000"/>
                </a:solidFill>
              </a:rPr>
              <a:t>伊勢</a:t>
            </a:r>
            <a:r>
              <a:rPr lang="ja-JP" altLang="ja-JP" dirty="0" smtClean="0">
                <a:solidFill>
                  <a:schemeClr val="tx1">
                    <a:lumMod val="95000"/>
                    <a:lumOff val="5000"/>
                  </a:schemeClr>
                </a:solidFill>
              </a:rPr>
              <a:t>や</a:t>
            </a:r>
            <a:r>
              <a:rPr lang="ja-JP" altLang="ja-JP" dirty="0" smtClean="0">
                <a:solidFill>
                  <a:srgbClr val="FF0000"/>
                </a:solidFill>
              </a:rPr>
              <a:t>富士</a:t>
            </a:r>
            <a:r>
              <a:rPr lang="ja-JP" altLang="ja-JP" dirty="0" smtClean="0"/>
              <a:t>では全国に檀那を持つまでに至った</a:t>
            </a:r>
            <a:r>
              <a:rPr lang="ja-JP" altLang="ja-JP" dirty="0" smtClean="0"/>
              <a:t>。</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229600" cy="5937523"/>
          </a:xfrm>
        </p:spPr>
        <p:txBody>
          <a:bodyPr>
            <a:normAutofit/>
          </a:bodyPr>
          <a:lstStyle/>
          <a:p>
            <a:r>
              <a:rPr lang="ja-JP" altLang="ja-JP" dirty="0" smtClean="0"/>
              <a:t>例えば、伊勢御師は全国各地に派遣され、現地の伊勢講の世話を行い、彼らが</a:t>
            </a:r>
            <a:r>
              <a:rPr lang="en-US" altLang="ja-JP" dirty="0" err="1" smtClean="0"/>
              <a:t>伊勢参り</a:t>
            </a:r>
            <a:r>
              <a:rPr lang="ja-JP" altLang="ja-JP" dirty="0" smtClean="0"/>
              <a:t>に訪れた際には自己の</a:t>
            </a:r>
            <a:r>
              <a:rPr lang="en-US" altLang="ja-JP" dirty="0" err="1" smtClean="0"/>
              <a:t>宿坊</a:t>
            </a:r>
            <a:r>
              <a:rPr lang="ja-JP" altLang="ja-JP" dirty="0" smtClean="0"/>
              <a:t>で迎え入れて便宜を図った。同様のことは各地で行われ、中世から近世にかけて、御師の間で</a:t>
            </a:r>
            <a:r>
              <a:rPr lang="ja-JP" altLang="ja-JP" b="1" dirty="0" smtClean="0">
                <a:solidFill>
                  <a:srgbClr val="FF0000"/>
                </a:solidFill>
              </a:rPr>
              <a:t>師職</a:t>
            </a:r>
            <a:r>
              <a:rPr lang="ja-JP" altLang="ja-JP" dirty="0" smtClean="0">
                <a:solidFill>
                  <a:srgbClr val="FF0000"/>
                </a:solidFill>
              </a:rPr>
              <a:t>（</a:t>
            </a:r>
            <a:r>
              <a:rPr lang="ja-JP" altLang="ja-JP" dirty="0" smtClean="0"/>
              <a:t>御師の</a:t>
            </a:r>
            <a:r>
              <a:rPr lang="en-US" altLang="ja-JP" dirty="0" smtClean="0"/>
              <a:t>職</a:t>
            </a:r>
            <a:r>
              <a:rPr lang="ja-JP" altLang="ja-JP" dirty="0" smtClean="0"/>
              <a:t>）や檀那の相続や譲渡・売買が盛んになり、勢力の強い御師のもとに檀那や祈祷料などが集まった。一方で</a:t>
            </a:r>
            <a:r>
              <a:rPr lang="ja-JP" altLang="ja-JP" dirty="0" smtClean="0">
                <a:solidFill>
                  <a:srgbClr val="FF0000"/>
                </a:solidFill>
              </a:rPr>
              <a:t>熊野御師</a:t>
            </a:r>
            <a:r>
              <a:rPr lang="ja-JP" altLang="ja-JP" dirty="0" smtClean="0"/>
              <a:t>は</a:t>
            </a:r>
            <a:r>
              <a:rPr lang="en-US" altLang="ja-JP" dirty="0" err="1" smtClean="0"/>
              <a:t>熊野信仰</a:t>
            </a:r>
            <a:r>
              <a:rPr lang="ja-JP" altLang="ja-JP" dirty="0" smtClean="0"/>
              <a:t>の衰退とともに衰退した。</a:t>
            </a:r>
          </a:p>
          <a:p>
            <a:r>
              <a:rPr lang="en-US" altLang="ja-JP" dirty="0" err="1" smtClean="0"/>
              <a:t>明治</a:t>
            </a:r>
            <a:r>
              <a:rPr lang="ja-JP" altLang="ja-JP" dirty="0" smtClean="0"/>
              <a:t>に入ると、</a:t>
            </a:r>
            <a:r>
              <a:rPr lang="ja-JP" altLang="ja-JP" dirty="0" smtClean="0">
                <a:solidFill>
                  <a:srgbClr val="FF0000"/>
                </a:solidFill>
              </a:rPr>
              <a:t>政府主導の</a:t>
            </a:r>
            <a:r>
              <a:rPr lang="en-US" altLang="ja-JP" dirty="0" err="1" smtClean="0">
                <a:solidFill>
                  <a:srgbClr val="FF0000"/>
                </a:solidFill>
              </a:rPr>
              <a:t>神祇制度</a:t>
            </a:r>
            <a:r>
              <a:rPr lang="ja-JP" altLang="ja-JP" dirty="0" smtClean="0">
                <a:solidFill>
                  <a:srgbClr val="FF0000"/>
                </a:solidFill>
              </a:rPr>
              <a:t>が整備</a:t>
            </a:r>
            <a:r>
              <a:rPr lang="ja-JP" altLang="ja-JP" dirty="0" smtClean="0"/>
              <a:t>されたため、急速に御師は衰退した。</a:t>
            </a:r>
          </a:p>
          <a:p>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85000"/>
                <a:lumOff val="15000"/>
              </a:schemeClr>
            </a:solidFill>
          </a:ln>
        </p:spPr>
        <p:txBody>
          <a:bodyPr>
            <a:normAutofit/>
          </a:bodyPr>
          <a:lstStyle/>
          <a:p>
            <a:r>
              <a:rPr lang="ja-JP" altLang="en-US" b="1" dirty="0" smtClean="0"/>
              <a:t>旅館の生き残りをかけた戦い</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t> 「日本の宿泊業は、もっとも</a:t>
            </a:r>
            <a:r>
              <a:rPr lang="ja-JP" altLang="en-US" dirty="0" smtClean="0">
                <a:solidFill>
                  <a:srgbClr val="FF0000"/>
                </a:solidFill>
              </a:rPr>
              <a:t>生ぬるい業界</a:t>
            </a:r>
            <a:r>
              <a:rPr lang="ja-JP" altLang="en-US" dirty="0" smtClean="0"/>
              <a:t>のひとつ</a:t>
            </a:r>
            <a:r>
              <a:rPr lang="ja-JP" altLang="en-US" dirty="0" smtClean="0"/>
              <a:t>。</a:t>
            </a:r>
            <a:endParaRPr lang="en-US" altLang="ja-JP" dirty="0" smtClean="0"/>
          </a:p>
          <a:p>
            <a:r>
              <a:rPr lang="ja-JP" altLang="en-US" dirty="0" smtClean="0">
                <a:solidFill>
                  <a:srgbClr val="FF0000"/>
                </a:solidFill>
              </a:rPr>
              <a:t>旅行</a:t>
            </a:r>
            <a:r>
              <a:rPr lang="ja-JP" altLang="en-US" dirty="0" smtClean="0">
                <a:solidFill>
                  <a:srgbClr val="FF0000"/>
                </a:solidFill>
              </a:rPr>
              <a:t>会社にお願いすれば</a:t>
            </a:r>
            <a:r>
              <a:rPr lang="ja-JP" altLang="en-US" dirty="0" smtClean="0"/>
              <a:t>、添乗員がお客さんを連れてきてくれた。ところが海外のお客さんはそうはいかない。受け入れ態勢を整えないといけないので、敬遠する経営者も多い</a:t>
            </a:r>
            <a:r>
              <a:rPr lang="ja-JP" altLang="en-US" dirty="0" smtClean="0"/>
              <a:t>。</a:t>
            </a:r>
            <a:endParaRPr lang="en-US" altLang="ja-JP" dirty="0" smtClean="0"/>
          </a:p>
          <a:p>
            <a:r>
              <a:rPr lang="ja-JP" altLang="en-US" dirty="0" smtClean="0"/>
              <a:t>しかし</a:t>
            </a:r>
            <a:r>
              <a:rPr lang="ja-JP" altLang="en-US" dirty="0" smtClean="0"/>
              <a:t>、</a:t>
            </a:r>
            <a:r>
              <a:rPr lang="en-US" altLang="ja-JP" dirty="0" smtClean="0"/>
              <a:t>20</a:t>
            </a:r>
            <a:r>
              <a:rPr lang="ja-JP" altLang="en-US" dirty="0" smtClean="0"/>
              <a:t>年後には日本の経済規模がいまの</a:t>
            </a:r>
            <a:r>
              <a:rPr lang="en-US" altLang="ja-JP" dirty="0" smtClean="0"/>
              <a:t>3</a:t>
            </a:r>
            <a:r>
              <a:rPr lang="ja-JP" altLang="en-US" dirty="0" smtClean="0"/>
              <a:t>分の</a:t>
            </a:r>
            <a:r>
              <a:rPr lang="en-US" altLang="ja-JP" dirty="0" smtClean="0"/>
              <a:t>2</a:t>
            </a:r>
            <a:r>
              <a:rPr lang="ja-JP" altLang="en-US" dirty="0" smtClean="0"/>
              <a:t>になる。その中で生き残っていけるのか</a:t>
            </a:r>
            <a:r>
              <a:rPr lang="ja-JP" altLang="en-US" dirty="0" smtClean="0"/>
              <a:t>」</a:t>
            </a:r>
            <a:endParaRPr lang="ja-JP" altLang="en-US" dirty="0" smtClean="0"/>
          </a:p>
          <a:p>
            <a:r>
              <a:rPr lang="ja-JP" altLang="en-US" dirty="0" smtClean="0"/>
              <a:t>厚生</a:t>
            </a:r>
            <a:r>
              <a:rPr lang="ja-JP" altLang="en-US" dirty="0" smtClean="0"/>
              <a:t>労働省の発表によると、</a:t>
            </a:r>
            <a:r>
              <a:rPr lang="en-US" altLang="ja-JP" dirty="0" smtClean="0"/>
              <a:t>2013</a:t>
            </a:r>
            <a:r>
              <a:rPr lang="ja-JP" altLang="en-US" dirty="0" smtClean="0"/>
              <a:t>年</a:t>
            </a:r>
            <a:r>
              <a:rPr lang="en-US" altLang="ja-JP" dirty="0" smtClean="0"/>
              <a:t>3</a:t>
            </a:r>
            <a:r>
              <a:rPr lang="ja-JP" altLang="en-US" dirty="0" smtClean="0"/>
              <a:t>月現在の旅館業における営業許可施設数は</a:t>
            </a:r>
            <a:r>
              <a:rPr lang="en-US" altLang="ja-JP" dirty="0" smtClean="0">
                <a:solidFill>
                  <a:srgbClr val="FF0000"/>
                </a:solidFill>
              </a:rPr>
              <a:t>8</a:t>
            </a:r>
            <a:r>
              <a:rPr lang="ja-JP" altLang="en-US" dirty="0" smtClean="0">
                <a:solidFill>
                  <a:srgbClr val="FF0000"/>
                </a:solidFill>
              </a:rPr>
              <a:t>万</a:t>
            </a:r>
            <a:r>
              <a:rPr lang="en-US" altLang="ja-JP" dirty="0" smtClean="0">
                <a:solidFill>
                  <a:srgbClr val="FF0000"/>
                </a:solidFill>
              </a:rPr>
              <a:t>412</a:t>
            </a:r>
            <a:r>
              <a:rPr lang="ja-JP" altLang="en-US" dirty="0" smtClean="0">
                <a:solidFill>
                  <a:srgbClr val="FF0000"/>
                </a:solidFill>
              </a:rPr>
              <a:t>施設</a:t>
            </a:r>
            <a:r>
              <a:rPr lang="ja-JP" altLang="en-US" dirty="0" smtClean="0"/>
              <a:t>だが、前年度より</a:t>
            </a:r>
            <a:r>
              <a:rPr lang="en-US" altLang="ja-JP" dirty="0" smtClean="0"/>
              <a:t>992</a:t>
            </a:r>
            <a:r>
              <a:rPr lang="ja-JP" altLang="en-US" dirty="0" smtClean="0"/>
              <a:t>施設減って</a:t>
            </a:r>
            <a:r>
              <a:rPr lang="ja-JP" altLang="en-US" dirty="0" smtClean="0"/>
              <a:t>いる</a:t>
            </a:r>
            <a:endParaRPr lang="ja-JP" alt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en-US" dirty="0" smtClean="0"/>
              <a:t>稼働率</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観光庁</a:t>
            </a:r>
            <a:r>
              <a:rPr lang="ja-JP" altLang="en-US" dirty="0" smtClean="0"/>
              <a:t>が発表した</a:t>
            </a:r>
            <a:r>
              <a:rPr lang="en-US" altLang="ja-JP" dirty="0" smtClean="0"/>
              <a:t>2013</a:t>
            </a:r>
            <a:r>
              <a:rPr lang="ja-JP" altLang="en-US" dirty="0" smtClean="0"/>
              <a:t>年</a:t>
            </a:r>
            <a:r>
              <a:rPr lang="en-US" altLang="ja-JP" dirty="0" smtClean="0"/>
              <a:t>10</a:t>
            </a:r>
            <a:r>
              <a:rPr lang="ja-JP" altLang="en-US" dirty="0" smtClean="0"/>
              <a:t>～</a:t>
            </a:r>
            <a:r>
              <a:rPr lang="en-US" altLang="ja-JP" dirty="0" smtClean="0"/>
              <a:t>12</a:t>
            </a:r>
            <a:r>
              <a:rPr lang="ja-JP" altLang="en-US" dirty="0" smtClean="0"/>
              <a:t>月の統計によると、全国の旅館の稼働率は</a:t>
            </a:r>
            <a:r>
              <a:rPr lang="en-US" altLang="ja-JP" dirty="0" smtClean="0">
                <a:solidFill>
                  <a:srgbClr val="FF0000"/>
                </a:solidFill>
              </a:rPr>
              <a:t>33.3%</a:t>
            </a:r>
            <a:r>
              <a:rPr lang="ja-JP" altLang="en-US" dirty="0" smtClean="0"/>
              <a:t>にすぎない。一方、ビジネスホテルは</a:t>
            </a:r>
            <a:r>
              <a:rPr lang="en-US" altLang="ja-JP" dirty="0" smtClean="0"/>
              <a:t>72.8%</a:t>
            </a:r>
            <a:r>
              <a:rPr lang="ja-JP" altLang="en-US" dirty="0" smtClean="0"/>
              <a:t>で、シティホテルは</a:t>
            </a:r>
            <a:r>
              <a:rPr lang="en-US" altLang="ja-JP" dirty="0" smtClean="0"/>
              <a:t>77.5</a:t>
            </a:r>
            <a:r>
              <a:rPr lang="ja-JP" altLang="en-US" dirty="0" smtClean="0"/>
              <a:t>％。旅館にはビジネス需要が少ないというハンディもあるが、それにしても大きな</a:t>
            </a:r>
            <a:r>
              <a:rPr lang="ja-JP" altLang="en-US" dirty="0" smtClean="0"/>
              <a:t>差</a:t>
            </a:r>
            <a:endParaRPr lang="ja-JP" altLang="en-US" dirty="0" smtClean="0"/>
          </a:p>
          <a:p>
            <a:r>
              <a:rPr lang="ja-JP" altLang="en-US" dirty="0" smtClean="0"/>
              <a:t>国内市場が縮小していくなか、海外からの客をどれだけ呼び込めるかが勝敗を</a:t>
            </a:r>
            <a:r>
              <a:rPr lang="ja-JP" altLang="en-US" dirty="0" smtClean="0"/>
              <a:t>分ける？</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44016" y="980729"/>
            <a:ext cx="8820472" cy="2619722"/>
          </a:xfrm>
          <a:ln w="57150">
            <a:solidFill>
              <a:schemeClr val="accent1"/>
            </a:solidFill>
          </a:ln>
        </p:spPr>
        <p:txBody>
          <a:bodyPr>
            <a:normAutofit/>
          </a:bodyPr>
          <a:lstStyle/>
          <a:p>
            <a:r>
              <a:rPr lang="en-US" altLang="ja-JP" b="1" dirty="0" smtClean="0"/>
              <a:t>26</a:t>
            </a:r>
            <a:r>
              <a:rPr lang="ja-JP" altLang="en-US" b="1" dirty="0" smtClean="0"/>
              <a:t>年間で</a:t>
            </a:r>
            <a:r>
              <a:rPr lang="en-US" altLang="ja-JP" b="1" dirty="0" smtClean="0"/>
              <a:t>215</a:t>
            </a:r>
            <a:r>
              <a:rPr lang="ja-JP" altLang="en-US" b="1" dirty="0" smtClean="0"/>
              <a:t>か国ベンツの旅、ホルトルフ夫妻の過酷な珍</a:t>
            </a:r>
            <a:r>
              <a:rPr lang="ja-JP" altLang="en-US" b="1" dirty="0" smtClean="0"/>
              <a:t>道中</a:t>
            </a:r>
            <a:r>
              <a:rPr lang="en-US" altLang="ja-JP" b="1" dirty="0" smtClean="0"/>
              <a:t/>
            </a:r>
            <a:br>
              <a:rPr lang="en-US" altLang="ja-JP" b="1" dirty="0" smtClean="0"/>
            </a:br>
            <a:r>
              <a:rPr lang="en-US" altLang="ja-JP" b="1" dirty="0" smtClean="0"/>
              <a:t>【</a:t>
            </a:r>
            <a:r>
              <a:rPr lang="ja-JP" altLang="en-US" b="1" dirty="0" smtClean="0"/>
              <a:t>動画・画像</a:t>
            </a:r>
            <a:r>
              <a:rPr lang="en-US" altLang="ja-JP" b="1" dirty="0" smtClean="0"/>
              <a:t>】</a:t>
            </a:r>
            <a:endParaRPr kumimoji="1" lang="ja-JP" altLang="en-US" dirty="0"/>
          </a:p>
        </p:txBody>
      </p:sp>
      <p:sp>
        <p:nvSpPr>
          <p:cNvPr id="3" name="コンテンツ プレースホルダ 2"/>
          <p:cNvSpPr>
            <a:spLocks noGrp="1"/>
          </p:cNvSpPr>
          <p:nvPr>
            <p:ph type="subTitle" idx="1"/>
          </p:nvPr>
        </p:nvSpPr>
        <p:spPr>
          <a:xfrm>
            <a:off x="539552" y="4462264"/>
            <a:ext cx="7992888" cy="838944"/>
          </a:xfrm>
        </p:spPr>
        <p:txBody>
          <a:bodyPr>
            <a:normAutofit fontScale="55000" lnSpcReduction="20000"/>
          </a:bodyPr>
          <a:lstStyle/>
          <a:p>
            <a:r>
              <a:rPr lang="en-US" altLang="ja-JP" u="sng" dirty="0" smtClean="0">
                <a:hlinkClick r:id="rId3"/>
              </a:rPr>
              <a:t>http://</a:t>
            </a:r>
            <a:r>
              <a:rPr lang="en-US" altLang="ja-JP" u="sng" dirty="0" smtClean="0">
                <a:hlinkClick r:id="rId3"/>
              </a:rPr>
              <a:t>www.huffingtonpost.jp/autoblogjapan/traveling_b_6018776.html</a:t>
            </a:r>
            <a:endParaRPr lang="en-US" altLang="ja-JP" u="sng" dirty="0" smtClean="0"/>
          </a:p>
          <a:p>
            <a:endParaRPr lang="en-US" altLang="ja-JP" u="sng" dirty="0" smtClean="0"/>
          </a:p>
          <a:p>
            <a:r>
              <a:rPr lang="en-US" altLang="ja-JP" sz="2900" u="sng" dirty="0" smtClean="0">
                <a:hlinkClick r:id="rId4"/>
              </a:rPr>
              <a:t>https://</a:t>
            </a:r>
            <a:r>
              <a:rPr lang="en-US" altLang="ja-JP" sz="2900" u="sng" dirty="0" smtClean="0">
                <a:hlinkClick r:id="rId4"/>
              </a:rPr>
              <a:t>www.youtube.com/watch?feature=player_embedded&amp;v=Vdc3MFhj9rU</a:t>
            </a:r>
            <a:endParaRPr lang="ja-JP" altLang="ja-JP" sz="29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http://i.huffpost.com/gadgets/slideshows/376490/slide_376490_4418970_compressed.jpg?random=1415746171844"/>
          <p:cNvPicPr>
            <a:picLocks noChangeAspect="1" noChangeArrowheads="1"/>
          </p:cNvPicPr>
          <p:nvPr/>
        </p:nvPicPr>
        <p:blipFill>
          <a:blip r:embed="rId3" cstate="print"/>
          <a:srcRect/>
          <a:stretch>
            <a:fillRect/>
          </a:stretch>
        </p:blipFill>
        <p:spPr bwMode="auto">
          <a:xfrm>
            <a:off x="179512" y="692696"/>
            <a:ext cx="8850864" cy="592856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2130425"/>
            <a:ext cx="8424936" cy="1470025"/>
          </a:xfrm>
          <a:ln>
            <a:solidFill>
              <a:schemeClr val="accent1"/>
            </a:solidFill>
          </a:ln>
        </p:spPr>
        <p:txBody>
          <a:bodyPr>
            <a:normAutofit/>
          </a:bodyPr>
          <a:lstStyle/>
          <a:p>
            <a:r>
              <a:rPr lang="ja-JP" altLang="en-US" b="1" dirty="0" smtClean="0"/>
              <a:t>ついに人類の夢が！空飛ぶクルマ</a:t>
            </a:r>
            <a:endParaRPr kumimoji="1" lang="ja-JP" altLang="en-US" dirty="0"/>
          </a:p>
        </p:txBody>
      </p:sp>
      <p:sp>
        <p:nvSpPr>
          <p:cNvPr id="3" name="コンテンツ プレースホルダ 2"/>
          <p:cNvSpPr>
            <a:spLocks noGrp="1"/>
          </p:cNvSpPr>
          <p:nvPr>
            <p:ph type="subTitle" idx="1"/>
          </p:nvPr>
        </p:nvSpPr>
        <p:spPr/>
        <p:txBody>
          <a:bodyPr/>
          <a:lstStyle/>
          <a:p>
            <a:r>
              <a:rPr lang="en-US" altLang="ja-JP" b="1" u="sng" dirty="0" smtClean="0">
                <a:hlinkClick r:id="rId3"/>
              </a:rPr>
              <a:t>https://www.youtube.com/watch?v=kzYb68qXpD0</a:t>
            </a:r>
            <a:endParaRPr lang="ja-JP" altLang="ja-JP" dirty="0" smtClean="0"/>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1136"/>
            <a:ext cx="8229600" cy="1979712"/>
          </a:xfrm>
          <a:ln>
            <a:solidFill>
              <a:schemeClr val="accent1"/>
            </a:solidFill>
          </a:ln>
        </p:spPr>
        <p:txBody>
          <a:bodyPr>
            <a:normAutofit/>
          </a:bodyPr>
          <a:lstStyle/>
          <a:p>
            <a:r>
              <a:rPr lang="ja-JP" altLang="en-US" dirty="0" smtClean="0"/>
              <a:t>伝染病の世界地図：予防可能な病気が先進国で流行する</a:t>
            </a:r>
            <a:r>
              <a:rPr lang="ja-JP" altLang="en-US" dirty="0" smtClean="0"/>
              <a:t>理由</a:t>
            </a:r>
            <a:r>
              <a:rPr lang="en-US" altLang="ja-JP" dirty="0" smtClean="0"/>
              <a:t/>
            </a:r>
            <a:br>
              <a:rPr lang="en-US" altLang="ja-JP" dirty="0" smtClean="0"/>
            </a:br>
            <a:r>
              <a:rPr lang="en-US" altLang="ja-JP" sz="2200" u="sng" dirty="0" smtClean="0">
                <a:hlinkClick r:id="rId3"/>
              </a:rPr>
              <a:t>http://www.cfr.org/interactives/GH_Vaccine_Map/#</a:t>
            </a:r>
            <a:r>
              <a:rPr lang="en-US" altLang="ja-JP" sz="2200" u="sng" dirty="0" smtClean="0">
                <a:hlinkClick r:id="rId3"/>
              </a:rPr>
              <a:t>map</a:t>
            </a:r>
            <a:endParaRPr kumimoji="1" lang="ja-JP" altLang="en-US" dirty="0"/>
          </a:p>
        </p:txBody>
      </p:sp>
      <p:sp>
        <p:nvSpPr>
          <p:cNvPr id="3" name="コンテンツ プレースホルダ 2"/>
          <p:cNvSpPr>
            <a:spLocks noGrp="1"/>
          </p:cNvSpPr>
          <p:nvPr>
            <p:ph idx="1"/>
          </p:nvPr>
        </p:nvSpPr>
        <p:spPr>
          <a:xfrm>
            <a:off x="457200" y="2215405"/>
            <a:ext cx="8229600" cy="4525963"/>
          </a:xfrm>
        </p:spPr>
        <p:txBody>
          <a:bodyPr>
            <a:normAutofit fontScale="77500" lnSpcReduction="20000"/>
          </a:bodyPr>
          <a:lstStyle/>
          <a:p>
            <a:r>
              <a:rPr lang="ja-JP" altLang="en-US" dirty="0" smtClean="0"/>
              <a:t>麻疹や風疹などのワクチン予防可能疾患が、発展途上国だけでなく、先進国でも流行していることがわかる地図を紹介。英国では、反ワクチン運動が一因となっている可能性があるという。</a:t>
            </a:r>
          </a:p>
          <a:p>
            <a:r>
              <a:rPr lang="ja-JP" altLang="en-US" dirty="0" smtClean="0"/>
              <a:t>米国の超党派組織で、</a:t>
            </a:r>
            <a:r>
              <a:rPr lang="en-US" altLang="ja-JP" dirty="0" smtClean="0"/>
              <a:t>『</a:t>
            </a:r>
            <a:r>
              <a:rPr lang="ja-JP" altLang="en-US" dirty="0" smtClean="0"/>
              <a:t>フォーリン・アフェアーズ</a:t>
            </a:r>
            <a:r>
              <a:rPr lang="en-US" altLang="ja-JP" dirty="0" smtClean="0"/>
              <a:t>』</a:t>
            </a:r>
            <a:r>
              <a:rPr lang="ja-JP" altLang="en-US" dirty="0" smtClean="0"/>
              <a:t>の刊行などで知られる外交問題評議会は、ワクチンで予防可能な伝染病の流行に関するデータを</a:t>
            </a:r>
            <a:r>
              <a:rPr lang="en-US" altLang="ja-JP" dirty="0" smtClean="0"/>
              <a:t>2008</a:t>
            </a:r>
            <a:r>
              <a:rPr lang="ja-JP" altLang="en-US" dirty="0" smtClean="0"/>
              <a:t>年から収集し、そのデータを インタラクティヴマップで可視化している。</a:t>
            </a:r>
          </a:p>
          <a:p>
            <a:r>
              <a:rPr lang="ja-JP" altLang="en-US" dirty="0" smtClean="0"/>
              <a:t>関心がある人は、この数年間に世界で病気が流行した地点を時系列で確認できる。主なデータは、麻疹（はしか）、流行性耳下腺炎（おたふく風邪）、風疹、百日咳、およびポリオだが、他のいくつかの病気が流行した記録も見ることが可能だ。</a:t>
            </a:r>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5721499"/>
          </a:xfrm>
        </p:spPr>
        <p:txBody>
          <a:bodyPr>
            <a:normAutofit fontScale="92500" lnSpcReduction="10000"/>
          </a:bodyPr>
          <a:lstStyle/>
          <a:p>
            <a:r>
              <a:rPr lang="ja-JP" altLang="en-US" dirty="0" smtClean="0"/>
              <a:t>アフリカでは麻疹とポリオが最もよく流行しているが、あまり見られない病気の流行もある。例えば、ザンビアとジンバブエでは腸チフス、ウガンダではエボラ出血熱の流行があり、シエラレオネでは</a:t>
            </a:r>
            <a:r>
              <a:rPr lang="en-US" altLang="ja-JP" dirty="0" smtClean="0"/>
              <a:t>2012</a:t>
            </a:r>
            <a:r>
              <a:rPr lang="ja-JP" altLang="en-US" dirty="0" smtClean="0"/>
              <a:t>年にコレラが大流行している。一方、風疹はそのほとんどが日本と東欧で発生しており、百日咳は米国、オーストラリア、ニュージーランドでよく発生している。</a:t>
            </a:r>
          </a:p>
          <a:p>
            <a:r>
              <a:rPr lang="en-US" altLang="ja-JP" dirty="0" smtClean="0"/>
              <a:t>『Los Angeles Times』</a:t>
            </a:r>
            <a:r>
              <a:rPr lang="ja-JP" altLang="en-US" dirty="0" smtClean="0"/>
              <a:t>紙はこの地図について、さまざまな反ワクチン運動とワクチンへの恐れが世界の一部地域で影響している可能性を示すと指摘した。その一例として挙がっているのが、麻疹の流行が集中的に起こっている英国だ。</a:t>
            </a:r>
          </a:p>
          <a:p>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nti-vaccination effect"/>
          <p:cNvPicPr>
            <a:picLocks noChangeAspect="1" noChangeArrowheads="1"/>
          </p:cNvPicPr>
          <p:nvPr/>
        </p:nvPicPr>
        <p:blipFill>
          <a:blip r:embed="rId3" cstate="print"/>
          <a:srcRect/>
          <a:stretch>
            <a:fillRect/>
          </a:stretch>
        </p:blipFill>
        <p:spPr bwMode="auto">
          <a:xfrm>
            <a:off x="155575" y="1512167"/>
            <a:ext cx="8656284" cy="4869161"/>
          </a:xfrm>
          <a:prstGeom prst="rect">
            <a:avLst/>
          </a:prstGeom>
          <a:noFill/>
        </p:spPr>
      </p:pic>
      <p:sp>
        <p:nvSpPr>
          <p:cNvPr id="5" name="タイトル 4"/>
          <p:cNvSpPr>
            <a:spLocks noGrp="1"/>
          </p:cNvSpPr>
          <p:nvPr>
            <p:ph type="title"/>
          </p:nvPr>
        </p:nvSpPr>
        <p:spPr>
          <a:ln>
            <a:solidFill>
              <a:schemeClr val="accent1"/>
            </a:solidFill>
          </a:ln>
        </p:spPr>
        <p:txBody>
          <a:bodyPr>
            <a:normAutofit fontScale="90000"/>
          </a:bodyPr>
          <a:lstStyle/>
          <a:p>
            <a:r>
              <a:rPr lang="en-US" altLang="ja-JP" sz="3600" b="1" dirty="0" smtClean="0"/>
              <a:t>The toll of the anti-vaccination movement, in one devastating </a:t>
            </a:r>
            <a:r>
              <a:rPr lang="en-US" altLang="ja-JP" sz="3600" b="1" dirty="0" smtClean="0"/>
              <a:t>graphic</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04664"/>
            <a:ext cx="8229600" cy="6453336"/>
          </a:xfrm>
        </p:spPr>
        <p:txBody>
          <a:bodyPr>
            <a:normAutofit fontScale="85000" lnSpcReduction="20000"/>
          </a:bodyPr>
          <a:lstStyle/>
          <a:p>
            <a:r>
              <a:rPr lang="ja-JP" altLang="en-US" dirty="0" smtClean="0"/>
              <a:t>ただし、指摘すべき点がもうひとつある。英国で新三種混合ワクチンが標準的な予防接種として導入されたのは</a:t>
            </a:r>
            <a:r>
              <a:rPr lang="en-US" altLang="ja-JP" dirty="0" smtClean="0"/>
              <a:t>1988</a:t>
            </a:r>
            <a:r>
              <a:rPr lang="ja-JP" altLang="en-US" dirty="0" smtClean="0"/>
              <a:t>年になってからであり、しかも、この時期に予防接種を受けた子どもの中には、免疫をつけるために必要な</a:t>
            </a:r>
            <a:r>
              <a:rPr lang="en-US" altLang="ja-JP" dirty="0" smtClean="0"/>
              <a:t>2</a:t>
            </a:r>
            <a:r>
              <a:rPr lang="ja-JP" altLang="en-US" dirty="0" smtClean="0"/>
              <a:t>回の接種のうち</a:t>
            </a:r>
            <a:r>
              <a:rPr lang="en-US" altLang="ja-JP" dirty="0" smtClean="0"/>
              <a:t>1</a:t>
            </a:r>
            <a:r>
              <a:rPr lang="ja-JP" altLang="en-US" dirty="0" smtClean="0"/>
              <a:t>回しか受けられなかった人もいたのだ。従って、英国で麻疹が流行する原因が、ウェイクフィールド氏の論文のみにあるとは言えない。それでも、この論文が影響した可能性は大いにあり、現在でもその影響は確実に見ることができる。</a:t>
            </a:r>
          </a:p>
          <a:p>
            <a:r>
              <a:rPr lang="en-US" altLang="ja-JP" dirty="0" smtClean="0"/>
              <a:t>※</a:t>
            </a:r>
            <a:r>
              <a:rPr lang="ja-JP" altLang="en-US" dirty="0" smtClean="0"/>
              <a:t>日本では、</a:t>
            </a:r>
            <a:r>
              <a:rPr lang="en-US" altLang="ja-JP" dirty="0" smtClean="0"/>
              <a:t>1988</a:t>
            </a:r>
            <a:r>
              <a:rPr lang="ja-JP" altLang="en-US" dirty="0" smtClean="0"/>
              <a:t>年から新三種混合ワクチンが実施されていた。しかしムンプス（流行性耳下腺炎）ワクチンによる副反応（無菌性髄膜炎の発生率が高いこと）が問題となって、</a:t>
            </a:r>
            <a:r>
              <a:rPr lang="en-US" altLang="ja-JP" dirty="0" smtClean="0">
                <a:solidFill>
                  <a:srgbClr val="FF0000"/>
                </a:solidFill>
              </a:rPr>
              <a:t>1993</a:t>
            </a:r>
            <a:r>
              <a:rPr lang="ja-JP" altLang="en-US" dirty="0" smtClean="0">
                <a:solidFill>
                  <a:srgbClr val="FF0000"/>
                </a:solidFill>
              </a:rPr>
              <a:t>年に中止となった。現在では、個別接種が行なわれているほか、</a:t>
            </a:r>
            <a:r>
              <a:rPr lang="en-US" altLang="ja-JP" dirty="0" smtClean="0">
                <a:solidFill>
                  <a:srgbClr val="FF0000"/>
                </a:solidFill>
              </a:rPr>
              <a:t>2006</a:t>
            </a:r>
            <a:r>
              <a:rPr lang="ja-JP" altLang="en-US" dirty="0" smtClean="0">
                <a:solidFill>
                  <a:srgbClr val="FF0000"/>
                </a:solidFill>
              </a:rPr>
              <a:t>年</a:t>
            </a:r>
            <a:r>
              <a:rPr lang="en-US" altLang="ja-JP" dirty="0" smtClean="0">
                <a:solidFill>
                  <a:srgbClr val="FF0000"/>
                </a:solidFill>
              </a:rPr>
              <a:t>4</a:t>
            </a:r>
            <a:r>
              <a:rPr lang="ja-JP" altLang="en-US" dirty="0" smtClean="0">
                <a:solidFill>
                  <a:srgbClr val="FF0000"/>
                </a:solidFill>
              </a:rPr>
              <a:t>月から、副反応が問題となったムンプスワクチンを除いた、麻疹・風疹混合（</a:t>
            </a:r>
            <a:r>
              <a:rPr lang="en-US" altLang="ja-JP" dirty="0" smtClean="0">
                <a:solidFill>
                  <a:srgbClr val="FF0000"/>
                </a:solidFill>
              </a:rPr>
              <a:t>MR</a:t>
            </a:r>
            <a:r>
              <a:rPr lang="ja-JP" altLang="en-US" dirty="0" smtClean="0">
                <a:solidFill>
                  <a:srgbClr val="FF0000"/>
                </a:solidFill>
              </a:rPr>
              <a:t>）ワクチンの接種が開始された。</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60648"/>
            <a:ext cx="8229600" cy="6408712"/>
          </a:xfrm>
        </p:spPr>
        <p:txBody>
          <a:bodyPr>
            <a:normAutofit fontScale="92500" lnSpcReduction="20000"/>
          </a:bodyPr>
          <a:lstStyle/>
          <a:p>
            <a:r>
              <a:rPr lang="ja-JP" altLang="en-US" dirty="0" smtClean="0"/>
              <a:t>英国では</a:t>
            </a:r>
            <a:r>
              <a:rPr lang="en-US" altLang="ja-JP" dirty="0" smtClean="0"/>
              <a:t>1998</a:t>
            </a:r>
            <a:r>
              <a:rPr lang="ja-JP" altLang="en-US" dirty="0" smtClean="0"/>
              <a:t>年、アンドリュー・ウェイクフィールドが、新三種混合ワクチン（</a:t>
            </a:r>
            <a:r>
              <a:rPr lang="en-US" altLang="ja-JP" dirty="0" smtClean="0"/>
              <a:t>MMR</a:t>
            </a:r>
            <a:r>
              <a:rPr lang="ja-JP" altLang="en-US" dirty="0" smtClean="0"/>
              <a:t>ワクチン：麻疹、流行性耳下腺炎、風疹）が子どもの自閉症に関連しているという内容の論文を発表した。</a:t>
            </a:r>
          </a:p>
          <a:p>
            <a:r>
              <a:rPr lang="ja-JP" altLang="en-US" dirty="0" smtClean="0"/>
              <a:t>その後の研究と調査によって、この論文は信ぴょう性に乏しいことが広く認められたため、複数の共著者がこの説の支持を撤回し、ウェイクフィールド氏は医療監察委員会（</a:t>
            </a:r>
            <a:r>
              <a:rPr lang="en-US" altLang="ja-JP" dirty="0" smtClean="0"/>
              <a:t>GMC</a:t>
            </a:r>
            <a:r>
              <a:rPr lang="ja-JP" altLang="en-US" dirty="0" smtClean="0"/>
              <a:t>）から医師免許を剥奪された（英医学誌</a:t>
            </a:r>
            <a:r>
              <a:rPr lang="en-US" altLang="ja-JP" dirty="0" smtClean="0"/>
              <a:t>『</a:t>
            </a:r>
            <a:r>
              <a:rPr lang="ja-JP" altLang="en-US" dirty="0" smtClean="0"/>
              <a:t>ランセット</a:t>
            </a:r>
            <a:r>
              <a:rPr lang="en-US" altLang="ja-JP" dirty="0" smtClean="0"/>
              <a:t>』</a:t>
            </a:r>
            <a:r>
              <a:rPr lang="ja-JP" altLang="en-US" dirty="0" smtClean="0"/>
              <a:t>は</a:t>
            </a:r>
            <a:r>
              <a:rPr lang="en-US" altLang="ja-JP" dirty="0" smtClean="0"/>
              <a:t>2010</a:t>
            </a:r>
            <a:r>
              <a:rPr lang="ja-JP" altLang="en-US" dirty="0" smtClean="0"/>
              <a:t>年、</a:t>
            </a:r>
            <a:r>
              <a:rPr lang="en-US" altLang="ja-JP" dirty="0" smtClean="0"/>
              <a:t>1998</a:t>
            </a:r>
            <a:r>
              <a:rPr lang="ja-JP" altLang="en-US" dirty="0" smtClean="0"/>
              <a:t>年の論文を完全に撤回すると発表した）。</a:t>
            </a:r>
          </a:p>
          <a:p>
            <a:r>
              <a:rPr lang="ja-JP" altLang="en-US" dirty="0" smtClean="0"/>
              <a:t>だが、ウェイクフィールド氏の研究は英国等の諸国で影響力を持ち、多くの保護者が新三種混合ワクチンに疑いを抱くようになった。英国での接種率は、この論文が発表される前には</a:t>
            </a:r>
            <a:r>
              <a:rPr lang="en-US" altLang="ja-JP" dirty="0" smtClean="0"/>
              <a:t>92%</a:t>
            </a:r>
            <a:r>
              <a:rPr lang="ja-JP" altLang="en-US" dirty="0" smtClean="0"/>
              <a:t>だったが、論文公開後には</a:t>
            </a:r>
            <a:r>
              <a:rPr lang="en-US" altLang="ja-JP" dirty="0" smtClean="0"/>
              <a:t>80%</a:t>
            </a:r>
            <a:r>
              <a:rPr lang="ja-JP" altLang="en-US" dirty="0" smtClean="0"/>
              <a:t>に減少した。</a:t>
            </a:r>
          </a:p>
          <a:p>
            <a:endParaRPr kumimoji="1" lang="en-US" altLang="ja-JP" dirty="0" smtClean="0"/>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1780</Words>
  <Application>Microsoft Office PowerPoint</Application>
  <PresentationFormat>画面に合わせる (4:3)</PresentationFormat>
  <Paragraphs>65</Paragraphs>
  <Slides>17</Slides>
  <Notes>17</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Office テーマ</vt:lpstr>
      <vt:lpstr>観光事業論　その他</vt:lpstr>
      <vt:lpstr>26年間で215か国ベンツの旅、ホルトルフ夫妻の過酷な珍道中 【動画・画像】</vt:lpstr>
      <vt:lpstr>スライド 3</vt:lpstr>
      <vt:lpstr>ついに人類の夢が！空飛ぶクルマ</vt:lpstr>
      <vt:lpstr>伝染病の世界地図：予防可能な病気が先進国で流行する理由 http://www.cfr.org/interactives/GH_Vaccine_Map/#map</vt:lpstr>
      <vt:lpstr>スライド 6</vt:lpstr>
      <vt:lpstr>The toll of the anti-vaccination movement, in one devastating graphic</vt:lpstr>
      <vt:lpstr>スライド 8</vt:lpstr>
      <vt:lpstr>スライド 9</vt:lpstr>
      <vt:lpstr>LTEの普及率、 Wifiのニーズ</vt:lpstr>
      <vt:lpstr>ビジネスモデルを築き上げた伊勢講</vt:lpstr>
      <vt:lpstr>スライド 12</vt:lpstr>
      <vt:lpstr>スライド 13</vt:lpstr>
      <vt:lpstr>国家神道に潰された伊勢講</vt:lpstr>
      <vt:lpstr>スライド 15</vt:lpstr>
      <vt:lpstr>旅館の生き残りをかけた戦い</vt:lpstr>
      <vt:lpstr>稼働率</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LTEの普及率、 Wifiのニーズ</dc:title>
  <dc:creator>owner</dc:creator>
  <cp:lastModifiedBy>owner</cp:lastModifiedBy>
  <cp:revision>5</cp:revision>
  <dcterms:created xsi:type="dcterms:W3CDTF">2014-09-22T05:38:52Z</dcterms:created>
  <dcterms:modified xsi:type="dcterms:W3CDTF">2014-11-11T23:11:21Z</dcterms:modified>
</cp:coreProperties>
</file>